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9" r:id="rId2"/>
    <p:sldId id="274" r:id="rId3"/>
    <p:sldId id="260" r:id="rId4"/>
    <p:sldId id="323" r:id="rId5"/>
    <p:sldId id="326" r:id="rId6"/>
    <p:sldId id="261" r:id="rId7"/>
    <p:sldId id="290" r:id="rId8"/>
    <p:sldId id="262" r:id="rId9"/>
    <p:sldId id="291" r:id="rId10"/>
    <p:sldId id="263" r:id="rId11"/>
    <p:sldId id="266" r:id="rId12"/>
    <p:sldId id="264" r:id="rId13"/>
    <p:sldId id="276" r:id="rId14"/>
    <p:sldId id="325" r:id="rId15"/>
    <p:sldId id="320" r:id="rId16"/>
    <p:sldId id="294" r:id="rId17"/>
    <p:sldId id="322" r:id="rId18"/>
    <p:sldId id="321" r:id="rId19"/>
    <p:sldId id="300" r:id="rId20"/>
    <p:sldId id="301" r:id="rId21"/>
    <p:sldId id="308" r:id="rId22"/>
    <p:sldId id="303" r:id="rId23"/>
    <p:sldId id="309" r:id="rId24"/>
    <p:sldId id="310" r:id="rId25"/>
    <p:sldId id="312" r:id="rId26"/>
    <p:sldId id="314" r:id="rId27"/>
    <p:sldId id="315" r:id="rId28"/>
    <p:sldId id="328" r:id="rId29"/>
    <p:sldId id="329" r:id="rId30"/>
    <p:sldId id="330" r:id="rId31"/>
    <p:sldId id="327"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43" autoAdjust="0"/>
    <p:restoredTop sz="94721" autoAdjust="0"/>
  </p:normalViewPr>
  <p:slideViewPr>
    <p:cSldViewPr>
      <p:cViewPr varScale="1">
        <p:scale>
          <a:sx n="137" d="100"/>
          <a:sy n="137" d="100"/>
        </p:scale>
        <p:origin x="248" y="1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8: Modifiability</a:t>
            </a:r>
          </a:p>
        </p:txBody>
      </p:sp>
      <p:sp>
        <p:nvSpPr>
          <p:cNvPr id="3" name="Subtitle 2"/>
          <p:cNvSpPr>
            <a:spLocks noGrp="1"/>
          </p:cNvSpPr>
          <p:nvPr>
            <p:ph type="subTitle" idx="1"/>
          </p:nvPr>
        </p:nvSpPr>
        <p:spPr/>
        <p:txBody>
          <a:bodyPr>
            <a:normAutofit fontScale="92500" lnSpcReduction="10000"/>
          </a:bodyPr>
          <a:lstStyle/>
          <a:p>
            <a:r>
              <a:rPr lang="en-US" i="1" dirty="0"/>
              <a:t>It is not the strongest of the species that survive, nor the most intelligent, but the one most responsive to change. </a:t>
            </a:r>
            <a:br>
              <a:rPr lang="en-US" i="1" dirty="0"/>
            </a:br>
            <a:r>
              <a:rPr lang="en-US" dirty="0"/>
              <a:t>—Charles Darwin </a:t>
            </a:r>
          </a:p>
          <a:p>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Modifiability Tactics</a:t>
            </a:r>
          </a:p>
        </p:txBody>
      </p:sp>
      <p:sp>
        <p:nvSpPr>
          <p:cNvPr id="3" name="Content Placeholder 2"/>
          <p:cNvSpPr>
            <a:spLocks noGrp="1"/>
          </p:cNvSpPr>
          <p:nvPr>
            <p:ph idx="1"/>
          </p:nvPr>
        </p:nvSpPr>
        <p:spPr/>
        <p:txBody>
          <a:bodyPr>
            <a:normAutofit/>
          </a:bodyPr>
          <a:lstStyle/>
          <a:p>
            <a:r>
              <a:rPr lang="en-US" dirty="0"/>
              <a:t>Tactics to control modifiability have as their goal controlling the complexity of making changes, as well as the time and cost to make changes.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Modifiability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9" name="Picture 8">
            <a:extLst>
              <a:ext uri="{FF2B5EF4-FFF2-40B4-BE49-F238E27FC236}">
                <a16:creationId xmlns:a16="http://schemas.microsoft.com/office/drawing/2014/main" id="{2B09875C-EC4C-454C-B1F1-BCED40EBB962}"/>
              </a:ext>
            </a:extLst>
          </p:cNvPr>
          <p:cNvPicPr>
            <a:picLocks noChangeAspect="1"/>
          </p:cNvPicPr>
          <p:nvPr/>
        </p:nvPicPr>
        <p:blipFill>
          <a:blip r:embed="rId2"/>
          <a:stretch>
            <a:fillRect/>
          </a:stretch>
        </p:blipFill>
        <p:spPr>
          <a:xfrm>
            <a:off x="1016000" y="2038350"/>
            <a:ext cx="7112000" cy="2781300"/>
          </a:xfrm>
          <a:prstGeom prst="rect">
            <a:avLst/>
          </a:prstGeom>
        </p:spPr>
      </p:pic>
    </p:spTree>
    <p:extLst>
      <p:ext uri="{BB962C8B-B14F-4D97-AF65-F5344CB8AC3E}">
        <p14:creationId xmlns:p14="http://schemas.microsoft.com/office/powerpoint/2010/main" val="2042988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Modifiability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9" name="Picture 8">
            <a:extLst>
              <a:ext uri="{FF2B5EF4-FFF2-40B4-BE49-F238E27FC236}">
                <a16:creationId xmlns:a16="http://schemas.microsoft.com/office/drawing/2014/main" id="{1FF38B15-9831-AB4C-89EE-0CB9DE29B8FB}"/>
              </a:ext>
            </a:extLst>
          </p:cNvPr>
          <p:cNvPicPr>
            <a:picLocks noChangeAspect="1"/>
          </p:cNvPicPr>
          <p:nvPr/>
        </p:nvPicPr>
        <p:blipFill>
          <a:blip r:embed="rId2"/>
          <a:stretch>
            <a:fillRect/>
          </a:stretch>
        </p:blipFill>
        <p:spPr>
          <a:xfrm>
            <a:off x="755576" y="1407134"/>
            <a:ext cx="7650172" cy="5024936"/>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Increase Cohesion</a:t>
            </a:r>
          </a:p>
        </p:txBody>
      </p:sp>
      <p:sp>
        <p:nvSpPr>
          <p:cNvPr id="3" name="Content Placeholder 2"/>
          <p:cNvSpPr>
            <a:spLocks noGrp="1"/>
          </p:cNvSpPr>
          <p:nvPr>
            <p:ph idx="1"/>
          </p:nvPr>
        </p:nvSpPr>
        <p:spPr>
          <a:xfrm>
            <a:off x="457200" y="1268760"/>
            <a:ext cx="8229600" cy="5087590"/>
          </a:xfrm>
        </p:spPr>
        <p:txBody>
          <a:bodyPr>
            <a:normAutofit fontScale="92500" lnSpcReduction="20000"/>
          </a:bodyPr>
          <a:lstStyle/>
          <a:p>
            <a:pPr fontAlgn="auto"/>
            <a:r>
              <a:rPr lang="en-US" i="1" dirty="0"/>
              <a:t>Split Module</a:t>
            </a:r>
            <a:r>
              <a:rPr lang="en-US" dirty="0"/>
              <a:t>. If the module being modified includes responsibilities that are not cohesive, the modification costs will likely be high. Refactoring the module into several more cohesive modules should reduce the average cost of future changes. </a:t>
            </a:r>
          </a:p>
          <a:p>
            <a:r>
              <a:rPr lang="en-US" i="1" dirty="0"/>
              <a:t>Redistribute responsibilities</a:t>
            </a:r>
            <a:r>
              <a:rPr lang="en-US" dirty="0"/>
              <a:t>. If responsibilities A, A', and A'' are sprinkled across several distinct modules, they should be placed together. This refactoring may involve creating a new module, or it may involve moving responsibilities to existing modules. </a:t>
            </a:r>
          </a:p>
          <a:p>
            <a:pPr fontAlgn="auto"/>
            <a:endParaRPr lang="en-US" dirty="0"/>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Coupling</a:t>
            </a:r>
          </a:p>
        </p:txBody>
      </p:sp>
      <p:sp>
        <p:nvSpPr>
          <p:cNvPr id="3" name="Content Placeholder 2"/>
          <p:cNvSpPr>
            <a:spLocks noGrp="1"/>
          </p:cNvSpPr>
          <p:nvPr>
            <p:ph idx="1"/>
          </p:nvPr>
        </p:nvSpPr>
        <p:spPr>
          <a:xfrm>
            <a:off x="457200" y="1268760"/>
            <a:ext cx="8229600" cy="5087590"/>
          </a:xfrm>
        </p:spPr>
        <p:txBody>
          <a:bodyPr>
            <a:normAutofit fontScale="92500"/>
          </a:bodyPr>
          <a:lstStyle/>
          <a:p>
            <a:pPr fontAlgn="auto"/>
            <a:r>
              <a:rPr lang="en-US" i="1" dirty="0"/>
              <a:t>Encapsulate</a:t>
            </a:r>
            <a:r>
              <a:rPr lang="en-US" dirty="0"/>
              <a:t>. See Chapter 7. </a:t>
            </a:r>
          </a:p>
          <a:p>
            <a:pPr fontAlgn="auto"/>
            <a:r>
              <a:rPr lang="en-US" i="1" dirty="0"/>
              <a:t>Use an intermediary</a:t>
            </a:r>
            <a:r>
              <a:rPr lang="en-US" dirty="0"/>
              <a:t>. See Chapter 7. </a:t>
            </a:r>
          </a:p>
          <a:p>
            <a:pPr fontAlgn="auto"/>
            <a:r>
              <a:rPr lang="en-US" i="1" dirty="0"/>
              <a:t>Abstract common services</a:t>
            </a:r>
            <a:r>
              <a:rPr lang="en-US" dirty="0"/>
              <a:t>. See Chapter 7. </a:t>
            </a:r>
          </a:p>
          <a:p>
            <a:r>
              <a:rPr lang="en-US" i="1" dirty="0"/>
              <a:t>Restrict dependencies. </a:t>
            </a:r>
            <a:r>
              <a:rPr lang="en-US" dirty="0"/>
              <a:t>This tactic restricts which modules a given module interacts with or depends on. In practice, this tactic is implemented by restricting a module’s visibility (when developers cannot see an interface, they cannot employ it) and by authorization (restricting access to only authorized modules). </a:t>
            </a:r>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87580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Defer Binding</a:t>
            </a:r>
          </a:p>
        </p:txBody>
      </p:sp>
      <p:sp>
        <p:nvSpPr>
          <p:cNvPr id="3" name="Content Placeholder 2"/>
          <p:cNvSpPr>
            <a:spLocks noGrp="1"/>
          </p:cNvSpPr>
          <p:nvPr>
            <p:ph idx="1"/>
          </p:nvPr>
        </p:nvSpPr>
        <p:spPr>
          <a:xfrm>
            <a:off x="457200" y="1268760"/>
            <a:ext cx="8229600" cy="5087590"/>
          </a:xfrm>
        </p:spPr>
        <p:txBody>
          <a:bodyPr>
            <a:normAutofit fontScale="77500" lnSpcReduction="20000"/>
          </a:bodyPr>
          <a:lstStyle/>
          <a:p>
            <a:r>
              <a:rPr lang="en-US" dirty="0"/>
              <a:t>The following tactics can be used to bind values at compile time or build time: </a:t>
            </a:r>
          </a:p>
          <a:p>
            <a:pPr lvl="1"/>
            <a:r>
              <a:rPr lang="en-US" dirty="0"/>
              <a:t>Component replacement </a:t>
            </a:r>
            <a:endParaRPr lang="en-US" sz="400" dirty="0"/>
          </a:p>
          <a:p>
            <a:pPr lvl="1"/>
            <a:r>
              <a:rPr lang="en-US" dirty="0"/>
              <a:t>Compile-time parameterization </a:t>
            </a:r>
            <a:endParaRPr lang="en-US" sz="400" dirty="0"/>
          </a:p>
          <a:p>
            <a:pPr lvl="1"/>
            <a:r>
              <a:rPr lang="en-US" dirty="0"/>
              <a:t>Aspects </a:t>
            </a:r>
            <a:endParaRPr lang="en-US" sz="400" dirty="0"/>
          </a:p>
          <a:p>
            <a:r>
              <a:rPr lang="en-US" dirty="0"/>
              <a:t>The following tactics bind values at deployment, startup time, or initialization time: </a:t>
            </a:r>
            <a:endParaRPr lang="en-US" sz="800" dirty="0"/>
          </a:p>
          <a:p>
            <a:pPr lvl="1"/>
            <a:r>
              <a:rPr lang="en-US" dirty="0"/>
              <a:t>Configuration-time binding </a:t>
            </a:r>
            <a:endParaRPr lang="en-US" sz="800" dirty="0"/>
          </a:p>
          <a:p>
            <a:pPr lvl="1"/>
            <a:r>
              <a:rPr lang="en-US" dirty="0"/>
              <a:t>Resource files </a:t>
            </a:r>
          </a:p>
          <a:p>
            <a:r>
              <a:rPr lang="en-US" dirty="0"/>
              <a:t>Tactics to bind values at runtime include the following: </a:t>
            </a:r>
          </a:p>
          <a:p>
            <a:pPr lvl="1"/>
            <a:r>
              <a:rPr lang="en-US" dirty="0"/>
              <a:t>Discovery (see Chapter 7) </a:t>
            </a:r>
            <a:endParaRPr lang="en-US" sz="400" dirty="0"/>
          </a:p>
          <a:p>
            <a:pPr lvl="1"/>
            <a:r>
              <a:rPr lang="en-US" dirty="0"/>
              <a:t>Interpret parameters </a:t>
            </a:r>
            <a:endParaRPr lang="en-US" sz="400" dirty="0"/>
          </a:p>
          <a:p>
            <a:pPr lvl="1"/>
            <a:r>
              <a:rPr lang="en-US" dirty="0"/>
              <a:t>Shared repositories </a:t>
            </a:r>
            <a:endParaRPr lang="en-US" sz="400" dirty="0"/>
          </a:p>
          <a:p>
            <a:pPr lvl="1"/>
            <a:r>
              <a:rPr lang="en-US" dirty="0"/>
              <a:t>Polymorphism </a:t>
            </a:r>
            <a:endParaRPr lang="en-US" sz="400" dirty="0"/>
          </a:p>
          <a:p>
            <a:pPr lvl="2"/>
            <a:endParaRPr lang="en-US" dirty="0"/>
          </a:p>
          <a:p>
            <a:pPr lvl="2"/>
            <a:endParaRPr lang="en-US" sz="400" dirty="0"/>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026353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Modifiability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17" name="Picture 16">
            <a:extLst>
              <a:ext uri="{FF2B5EF4-FFF2-40B4-BE49-F238E27FC236}">
                <a16:creationId xmlns:a16="http://schemas.microsoft.com/office/drawing/2014/main" id="{455C3FEA-F9AA-9F49-89D2-E11D3BBCD417}"/>
              </a:ext>
            </a:extLst>
          </p:cNvPr>
          <p:cNvPicPr>
            <a:picLocks noChangeAspect="1"/>
          </p:cNvPicPr>
          <p:nvPr/>
        </p:nvPicPr>
        <p:blipFill>
          <a:blip r:embed="rId2"/>
          <a:stretch>
            <a:fillRect/>
          </a:stretch>
        </p:blipFill>
        <p:spPr>
          <a:xfrm>
            <a:off x="251520" y="1361661"/>
            <a:ext cx="8640960" cy="4134678"/>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Modifiability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6" name="Picture 5">
            <a:extLst>
              <a:ext uri="{FF2B5EF4-FFF2-40B4-BE49-F238E27FC236}">
                <a16:creationId xmlns:a16="http://schemas.microsoft.com/office/drawing/2014/main" id="{A2C6A95D-93B3-B849-9916-E375445C07B8}"/>
              </a:ext>
            </a:extLst>
          </p:cNvPr>
          <p:cNvPicPr>
            <a:picLocks noChangeAspect="1"/>
          </p:cNvPicPr>
          <p:nvPr/>
        </p:nvPicPr>
        <p:blipFill rotWithShape="1">
          <a:blip r:embed="rId2"/>
          <a:srcRect b="182"/>
          <a:stretch/>
        </p:blipFill>
        <p:spPr>
          <a:xfrm>
            <a:off x="35496" y="1412776"/>
            <a:ext cx="3744415" cy="3240360"/>
          </a:xfrm>
          <a:prstGeom prst="rect">
            <a:avLst/>
          </a:prstGeom>
        </p:spPr>
      </p:pic>
      <p:pic>
        <p:nvPicPr>
          <p:cNvPr id="7" name="Picture 6">
            <a:extLst>
              <a:ext uri="{FF2B5EF4-FFF2-40B4-BE49-F238E27FC236}">
                <a16:creationId xmlns:a16="http://schemas.microsoft.com/office/drawing/2014/main" id="{1117F322-E581-5447-B4FA-F9811DA40140}"/>
              </a:ext>
            </a:extLst>
          </p:cNvPr>
          <p:cNvPicPr>
            <a:picLocks noChangeAspect="1"/>
          </p:cNvPicPr>
          <p:nvPr/>
        </p:nvPicPr>
        <p:blipFill>
          <a:blip r:embed="rId3"/>
          <a:stretch>
            <a:fillRect/>
          </a:stretch>
        </p:blipFill>
        <p:spPr>
          <a:xfrm>
            <a:off x="1043608" y="4653136"/>
            <a:ext cx="2592288" cy="1629209"/>
          </a:xfrm>
          <a:prstGeom prst="rect">
            <a:avLst/>
          </a:prstGeom>
        </p:spPr>
      </p:pic>
    </p:spTree>
    <p:extLst>
      <p:ext uri="{BB962C8B-B14F-4D97-AF65-F5344CB8AC3E}">
        <p14:creationId xmlns:p14="http://schemas.microsoft.com/office/powerpoint/2010/main" val="3549986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Modifiability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6" name="Picture 5">
            <a:extLst>
              <a:ext uri="{FF2B5EF4-FFF2-40B4-BE49-F238E27FC236}">
                <a16:creationId xmlns:a16="http://schemas.microsoft.com/office/drawing/2014/main" id="{4870944F-0B8A-3F47-96E1-B28C93E1B691}"/>
              </a:ext>
            </a:extLst>
          </p:cNvPr>
          <p:cNvPicPr>
            <a:picLocks noChangeAspect="1"/>
          </p:cNvPicPr>
          <p:nvPr/>
        </p:nvPicPr>
        <p:blipFill>
          <a:blip r:embed="rId2"/>
          <a:stretch>
            <a:fillRect/>
          </a:stretch>
        </p:blipFill>
        <p:spPr>
          <a:xfrm>
            <a:off x="107504" y="1551602"/>
            <a:ext cx="4118299" cy="1589365"/>
          </a:xfrm>
          <a:prstGeom prst="rect">
            <a:avLst/>
          </a:prstGeom>
        </p:spPr>
      </p:pic>
    </p:spTree>
    <p:extLst>
      <p:ext uri="{BB962C8B-B14F-4D97-AF65-F5344CB8AC3E}">
        <p14:creationId xmlns:p14="http://schemas.microsoft.com/office/powerpoint/2010/main" val="1619576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Client-Server Pattern for Modifiability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The client-server pattern consists of a server providing services simultaneously to multiple distributed clients. The most common example is a web server providing information to multiple simultaneous users of a website. </a:t>
            </a:r>
          </a:p>
          <a:p>
            <a:pPr fontAlgn="auto"/>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Modifiability?</a:t>
            </a:r>
          </a:p>
          <a:p>
            <a:r>
              <a:rPr lang="en-US" sz="3200" b="0" i="0" u="none" strike="noStrike" kern="1200" baseline="0" dirty="0">
                <a:solidFill>
                  <a:schemeClr val="tx1"/>
                </a:solidFill>
                <a:latin typeface="+mn-lt"/>
                <a:ea typeface="+mn-ea"/>
                <a:cs typeface="+mn-cs"/>
              </a:rPr>
              <a:t>Modifiability General Scenario</a:t>
            </a:r>
          </a:p>
          <a:p>
            <a:r>
              <a:rPr lang="en-US" sz="3200" b="0" i="0" u="none" strike="noStrike" kern="1200" baseline="0" dirty="0">
                <a:solidFill>
                  <a:schemeClr val="tx1"/>
                </a:solidFill>
                <a:latin typeface="+mn-lt"/>
                <a:ea typeface="+mn-ea"/>
                <a:cs typeface="+mn-cs"/>
              </a:rPr>
              <a:t>Tactics for Modifiability</a:t>
            </a:r>
          </a:p>
          <a:p>
            <a:r>
              <a:rPr lang="en-US" dirty="0"/>
              <a:t>Tactics-Based Questionnaire for Modifiability </a:t>
            </a:r>
          </a:p>
          <a:p>
            <a:r>
              <a:rPr lang="en-US" dirty="0"/>
              <a:t>Patterns for Modifiability</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Client-Server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10000"/>
          </a:bodyPr>
          <a:lstStyle/>
          <a:p>
            <a:r>
              <a:rPr lang="en-US" dirty="0"/>
              <a:t>Benefits: </a:t>
            </a:r>
          </a:p>
          <a:p>
            <a:pPr lvl="1"/>
            <a:r>
              <a:rPr lang="en-US" dirty="0"/>
              <a:t>The connection between a server and its clients is established dynamically. The server has no a priori knowledge of its clients—that is, there is low coupling between the server and its clients. </a:t>
            </a:r>
            <a:endParaRPr lang="en-US" sz="400" dirty="0"/>
          </a:p>
          <a:p>
            <a:pPr lvl="1"/>
            <a:r>
              <a:rPr lang="en-US" dirty="0"/>
              <a:t>There is no coupling among the clients. </a:t>
            </a:r>
            <a:endParaRPr lang="en-US" sz="400" dirty="0"/>
          </a:p>
          <a:p>
            <a:pPr lvl="1"/>
            <a:r>
              <a:rPr lang="en-US" dirty="0"/>
              <a:t>The number of clients can easily scale and is constrained only by the capacity of the server. The server functionality can also scale if its capacity is exceeded. </a:t>
            </a:r>
            <a:endParaRPr lang="en-US" sz="400" dirty="0"/>
          </a:p>
          <a:p>
            <a:pPr lvl="1"/>
            <a:r>
              <a:rPr lang="en-US" dirty="0"/>
              <a:t>Clients and servers can evolve independently. </a:t>
            </a:r>
            <a:endParaRPr lang="en-US" sz="400" dirty="0"/>
          </a:p>
          <a:p>
            <a:pPr lvl="1"/>
            <a:r>
              <a:rPr lang="en-US" dirty="0"/>
              <a:t>Common services can be shared among multiple clients. </a:t>
            </a:r>
            <a:endParaRPr lang="en-US" sz="400" dirty="0"/>
          </a:p>
          <a:p>
            <a:pPr lvl="1"/>
            <a:r>
              <a:rPr lang="en-US" dirty="0"/>
              <a:t>The interaction with a user is isolated to the client. </a:t>
            </a:r>
            <a:endParaRPr lang="en-US" sz="4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Client-Server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lnSpcReduction="10000"/>
          </a:bodyPr>
          <a:lstStyle/>
          <a:p>
            <a:r>
              <a:rPr lang="en-US" dirty="0"/>
              <a:t>Tradeoffs: </a:t>
            </a:r>
          </a:p>
          <a:p>
            <a:pPr lvl="1"/>
            <a:r>
              <a:rPr lang="en-US" dirty="0"/>
              <a:t>This pattern is implemented such that communication occurs over a network, perhaps even the Internet. Thus messages may be delayed by network congestion, leading to degradation (or at least unpredictability) of performance. </a:t>
            </a:r>
            <a:endParaRPr lang="en-US" sz="400" dirty="0"/>
          </a:p>
          <a:p>
            <a:pPr lvl="1"/>
            <a:r>
              <a:rPr lang="en-US" dirty="0"/>
              <a:t>For clients that communicate with servers over a network shared by other applications, special provisions must be made for achieving security (especially confidentiality) and maintaining integrity. </a:t>
            </a:r>
            <a:endParaRPr lang="en-US" sz="400" dirty="0"/>
          </a:p>
          <a:p>
            <a:pPr lvl="1"/>
            <a:endParaRPr lang="en-US" sz="1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Plug-in (Microkernel) Pattern </a:t>
            </a:r>
            <a:br>
              <a:rPr lang="en-US" dirty="0"/>
            </a:br>
            <a:r>
              <a:rPr lang="en-US" dirty="0"/>
              <a:t>for Modifiability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The plug-in pattern has two types of elements:</a:t>
            </a:r>
          </a:p>
          <a:p>
            <a:pPr lvl="1"/>
            <a:r>
              <a:rPr lang="en-US" dirty="0"/>
              <a:t>core elements, that provide a core set of functionality</a:t>
            </a:r>
          </a:p>
          <a:p>
            <a:pPr lvl="1"/>
            <a:r>
              <a:rPr lang="en-US" dirty="0"/>
              <a:t>plug-ins, that add functionality to the core via a fixed set of interfaces. </a:t>
            </a:r>
          </a:p>
          <a:p>
            <a:r>
              <a:rPr lang="en-US" dirty="0"/>
              <a:t>The two types are typically bound together at build time or later. </a:t>
            </a:r>
            <a:endParaRPr lang="en-US" dirty="0">
              <a:effectLst/>
            </a:endParaRP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18070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Plug-in (Microkernel)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fontScale="92500" lnSpcReduction="10000"/>
          </a:bodyPr>
          <a:lstStyle/>
          <a:p>
            <a:pPr fontAlgn="auto"/>
            <a:r>
              <a:rPr lang="en-US" dirty="0"/>
              <a:t>Plug-ins provide a controlled mechanism to extend a core product and make it useful in a variety of contexts. </a:t>
            </a:r>
          </a:p>
          <a:p>
            <a:pPr fontAlgn="auto"/>
            <a:r>
              <a:rPr lang="en-US" dirty="0"/>
              <a:t>The plug-ins can be developed by different teams or organizations than the developers of the microkernel. This allows for the development of two different markets: for the core product and for the plug-ins. </a:t>
            </a:r>
          </a:p>
          <a:p>
            <a:pPr fontAlgn="auto"/>
            <a:r>
              <a:rPr lang="en-US" dirty="0"/>
              <a:t>The plug-ins can evolve independently from the microkernel (as long as the interfaces do not change). </a:t>
            </a:r>
          </a:p>
          <a:p>
            <a:pPr marL="0" indent="0" fontAlgn="auto">
              <a:buNone/>
            </a:pPr>
            <a:endParaRPr lang="en-US" dirty="0"/>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a:xfrm>
            <a:off x="971600" y="274638"/>
            <a:ext cx="7848872" cy="778098"/>
          </a:xfrm>
        </p:spPr>
        <p:txBody>
          <a:bodyPr>
            <a:normAutofit fontScale="90000"/>
          </a:bodyPr>
          <a:lstStyle/>
          <a:p>
            <a:r>
              <a:rPr lang="en-US" dirty="0"/>
              <a:t>Plug-in (Microkernel)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r>
              <a:rPr lang="en-US" dirty="0"/>
              <a:t>Because plug-ins can be developed by different organizations, it is easier to introduce security vulnerabilities and privacy threats.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Layers Pattern for Modifiability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20000"/>
          </a:bodyPr>
          <a:lstStyle/>
          <a:p>
            <a:r>
              <a:rPr lang="en-US" dirty="0"/>
              <a:t>The layers pattern divides the system in such a way that the modules can be developed and evolved separately with little interaction among the parts, which supports portability, </a:t>
            </a:r>
            <a:r>
              <a:rPr lang="en-US" dirty="0" err="1"/>
              <a:t>modifi</a:t>
            </a:r>
            <a:r>
              <a:rPr lang="en-US" dirty="0"/>
              <a:t>- ability, and reuse. </a:t>
            </a:r>
          </a:p>
          <a:p>
            <a:r>
              <a:rPr lang="en-US" dirty="0"/>
              <a:t>To achieve this separation of concerns, the layers pattern divides the software into units called layers. Each layer is a grouping of modules that offers a cohesive set of services. </a:t>
            </a:r>
          </a:p>
          <a:p>
            <a:r>
              <a:rPr lang="en-US" dirty="0"/>
              <a:t>The </a:t>
            </a:r>
            <a:r>
              <a:rPr lang="en-US" i="1" dirty="0"/>
              <a:t>allowed-to-use </a:t>
            </a:r>
            <a:r>
              <a:rPr lang="en-US" dirty="0"/>
              <a:t>relationship among the layers is subject to a key constraint: The relations must be unidirectional. </a:t>
            </a:r>
          </a:p>
          <a:p>
            <a:r>
              <a:rPr lang="en-US" dirty="0"/>
              <a:t>Layers completely partition a set of software, and each partition is exposed through a public interface.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337082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Layers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Because a layer is constrained to use only lower layers, software in lower layers can be changed (as long as the interface does not change) without affecting the upper layers. </a:t>
            </a:r>
          </a:p>
          <a:p>
            <a:pPr fontAlgn="auto"/>
            <a:r>
              <a:rPr lang="en-US" dirty="0"/>
              <a:t>Lower-level layers may be reused across different applications. </a:t>
            </a:r>
          </a:p>
          <a:p>
            <a:pPr fontAlgn="auto"/>
            <a:r>
              <a:rPr lang="en-US" dirty="0"/>
              <a:t>Because the </a:t>
            </a:r>
            <a:r>
              <a:rPr lang="en-US" i="1" dirty="0"/>
              <a:t>allowed-to-use </a:t>
            </a:r>
            <a:r>
              <a:rPr lang="en-US" dirty="0"/>
              <a:t>relations are constrained, the number of interfaces that any team must understand is reduced.</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799991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Layers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10000"/>
          </a:bodyPr>
          <a:lstStyle/>
          <a:p>
            <a:pPr fontAlgn="auto"/>
            <a:r>
              <a:rPr lang="en-US" dirty="0"/>
              <a:t>If the layering is not designed correctly, it may actually get in the way, by not providing the lower-level abstractions that programmers at the higher levels need. </a:t>
            </a:r>
          </a:p>
          <a:p>
            <a:pPr fontAlgn="auto"/>
            <a:r>
              <a:rPr lang="en-US" dirty="0"/>
              <a:t>Layering often adds a performance penalty to a system. If a call is made from a function in the top-most layer, it may have to traverse many lower layers before being executed by the hardware. </a:t>
            </a:r>
          </a:p>
          <a:p>
            <a:pPr fontAlgn="auto"/>
            <a:r>
              <a:rPr lang="en-US" dirty="0"/>
              <a:t>If many instances of layer bridging occur, the system may not meet its portability and modifiability goals, which strict layering helps to achieve.</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651702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Publish-Subscribe </a:t>
            </a:r>
            <a:br>
              <a:rPr lang="en-US" dirty="0"/>
            </a:br>
            <a:r>
              <a:rPr lang="en-US" dirty="0"/>
              <a:t> Pattern for Modifiability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77500" lnSpcReduction="20000"/>
          </a:bodyPr>
          <a:lstStyle/>
          <a:p>
            <a:r>
              <a:rPr lang="en-US" dirty="0"/>
              <a:t>Publish-subscribe is an architectural pattern in which components communicate primarily through asynchronous messages, sometimes referred to as “events” or “topics.” </a:t>
            </a:r>
          </a:p>
          <a:p>
            <a:r>
              <a:rPr lang="en-US" dirty="0"/>
              <a:t>The publishers have no knowledge of the subscribers, and subscribers are only aware of message types. </a:t>
            </a:r>
          </a:p>
          <a:p>
            <a:r>
              <a:rPr lang="en-US" dirty="0"/>
              <a:t>At runtime, when a message is published, the publish–subscribe (or event) bus notifies all of the elements that registered an interest in the event or topic. </a:t>
            </a:r>
          </a:p>
          <a:p>
            <a:r>
              <a:rPr lang="en-US" dirty="0"/>
              <a:t>The result is loose coupling between the publishers and the subscribers. </a:t>
            </a:r>
          </a:p>
          <a:p>
            <a:r>
              <a:rPr lang="en-US" dirty="0"/>
              <a:t>The publish-subscribe pattern has three types of elements: </a:t>
            </a:r>
          </a:p>
          <a:p>
            <a:pPr lvl="1" fontAlgn="auto"/>
            <a:r>
              <a:rPr lang="en-US" i="1" dirty="0"/>
              <a:t>Publishers</a:t>
            </a:r>
            <a:endParaRPr lang="en-US" sz="800" dirty="0"/>
          </a:p>
          <a:p>
            <a:pPr lvl="1" fontAlgn="auto"/>
            <a:r>
              <a:rPr lang="en-US" i="1" dirty="0"/>
              <a:t>Subscribers</a:t>
            </a:r>
            <a:endParaRPr lang="en-US" sz="800" dirty="0"/>
          </a:p>
          <a:p>
            <a:pPr lvl="1" fontAlgn="auto"/>
            <a:r>
              <a:rPr lang="en-US" i="1" dirty="0"/>
              <a:t>Event bus</a:t>
            </a:r>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64575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Publish-Subscribe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a:bodyPr>
          <a:lstStyle/>
          <a:p>
            <a:pPr fontAlgn="auto"/>
            <a:r>
              <a:rPr lang="en-US" dirty="0"/>
              <a:t>Publishers and subscribers are independent and hence loosely coupled. Adding or changing subscribers requires only registering for an event and causes no changes to the publisher. </a:t>
            </a:r>
          </a:p>
          <a:p>
            <a:pPr fontAlgn="auto"/>
            <a:r>
              <a:rPr lang="en-US" dirty="0"/>
              <a:t>System behavior can be easily changed by changing the event or topic of a message being published, and consequently which subscribers might receive and act on this message. </a:t>
            </a:r>
          </a:p>
          <a:p>
            <a:pPr fontAlgn="auto"/>
            <a:r>
              <a:rPr lang="en-US" dirty="0"/>
              <a:t>Events can be logged easily to allow for record and playback.</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17763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Modifiability?</a:t>
            </a:r>
          </a:p>
        </p:txBody>
      </p:sp>
      <p:sp>
        <p:nvSpPr>
          <p:cNvPr id="3" name="Content Placeholder 2"/>
          <p:cNvSpPr>
            <a:spLocks noGrp="1"/>
          </p:cNvSpPr>
          <p:nvPr>
            <p:ph idx="1"/>
          </p:nvPr>
        </p:nvSpPr>
        <p:spPr/>
        <p:txBody>
          <a:bodyPr>
            <a:normAutofit/>
          </a:bodyPr>
          <a:lstStyle/>
          <a:p>
            <a:r>
              <a:rPr lang="en-US" dirty="0"/>
              <a:t>Modifiability is about change and our interest in it is in the cost and risk of making changes.  </a:t>
            </a:r>
          </a:p>
          <a:p>
            <a:r>
              <a:rPr lang="en-US" dirty="0"/>
              <a:t>To plan for modifiability, an architect has to consider three questions: </a:t>
            </a:r>
          </a:p>
          <a:p>
            <a:pPr lvl="1"/>
            <a:r>
              <a:rPr lang="en-US" dirty="0"/>
              <a:t>What can change? </a:t>
            </a:r>
          </a:p>
          <a:p>
            <a:pPr lvl="1"/>
            <a:r>
              <a:rPr lang="en-US" dirty="0"/>
              <a:t>What is the likelihood of the change? </a:t>
            </a:r>
          </a:p>
          <a:p>
            <a:pPr lvl="1"/>
            <a:r>
              <a:rPr lang="en-US" dirty="0"/>
              <a:t>When is the change made and who makes it?  </a:t>
            </a:r>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Publish-Subscribe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55000" lnSpcReduction="20000"/>
          </a:bodyPr>
          <a:lstStyle/>
          <a:p>
            <a:pPr fontAlgn="auto"/>
            <a:r>
              <a:rPr lang="en-US" dirty="0"/>
              <a:t>Some implementations of the publish-subscribe pattern can negatively impact per- </a:t>
            </a:r>
            <a:r>
              <a:rPr lang="en-US" dirty="0" err="1"/>
              <a:t>formance</a:t>
            </a:r>
            <a:r>
              <a:rPr lang="en-US" dirty="0"/>
              <a:t> (latency). Use of a distributed coordination mechanism will ameliorate the performance degradation. </a:t>
            </a:r>
          </a:p>
          <a:p>
            <a:pPr fontAlgn="auto"/>
            <a:r>
              <a:rPr lang="en-US" dirty="0"/>
              <a:t>In some cases, a component cannot be sure how long it will take to receive a published message. In general, system performance and resource management are more difficult to reason about in publish-subscribe systems. </a:t>
            </a:r>
          </a:p>
          <a:p>
            <a:pPr fontAlgn="auto"/>
            <a:r>
              <a:rPr lang="en-US" dirty="0"/>
              <a:t>Use of this pattern can negatively impact determinism. The order in which methods are invoked, as a result of an event, may vary. </a:t>
            </a:r>
          </a:p>
          <a:p>
            <a:pPr fontAlgn="auto"/>
            <a:r>
              <a:rPr lang="en-US" dirty="0"/>
              <a:t>Use of the publish-subscribe pattern can negatively impact testability. Seemingly small changes in the event bus can have a wide impact on system behavior and quality of service. </a:t>
            </a:r>
          </a:p>
          <a:p>
            <a:pPr fontAlgn="auto"/>
            <a:r>
              <a:rPr lang="en-US" dirty="0"/>
              <a:t>Some publish-subscribe implementations limit the mechanisms available to implement security (integrity). Since publishers do not know the identity of subscribers, and vice versa, end-to-end encryption is limited. Messages from a publisher to the event bus can be encrypted, and messages from the event bus to a subscriber can be encrypted; but end-to-end encrypted communication requires all publishers and subscribers to share the same key.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1710651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Modifiability deals with change and the cost in time or money of making a change, including the extent to which this modification affects other functions or quality attributes. </a:t>
            </a:r>
          </a:p>
          <a:p>
            <a:r>
              <a:rPr lang="en-US" dirty="0"/>
              <a:t>Tactics to reduce the cost of making a change include making modules smaller, increasing cohesion, and reducing coupling. </a:t>
            </a:r>
            <a:r>
              <a:rPr lang="en-US"/>
              <a:t>Deferring binding will also reduce the cost of making a change.</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83892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Modifiability?</a:t>
            </a:r>
          </a:p>
        </p:txBody>
      </p:sp>
      <p:sp>
        <p:nvSpPr>
          <p:cNvPr id="3" name="Content Placeholder 2"/>
          <p:cNvSpPr>
            <a:spLocks noGrp="1"/>
          </p:cNvSpPr>
          <p:nvPr>
            <p:ph idx="1"/>
          </p:nvPr>
        </p:nvSpPr>
        <p:spPr/>
        <p:txBody>
          <a:bodyPr>
            <a:normAutofit/>
          </a:bodyPr>
          <a:lstStyle/>
          <a:p>
            <a:r>
              <a:rPr lang="en-US" dirty="0"/>
              <a:t>For </a:t>
            </a:r>
            <a:r>
              <a:rPr lang="en-US" i="1" dirty="0"/>
              <a:t>N </a:t>
            </a:r>
            <a:r>
              <a:rPr lang="en-US" dirty="0"/>
              <a:t>similar modifications, a simplified justification for a change mechanism is that </a:t>
            </a:r>
          </a:p>
          <a:p>
            <a:pPr marL="800100" lvl="2" indent="0">
              <a:buNone/>
            </a:pPr>
            <a:r>
              <a:rPr lang="en-US" i="1" dirty="0"/>
              <a:t>N </a:t>
            </a:r>
            <a:r>
              <a:rPr lang="en-US" dirty="0"/>
              <a:t>* Cost of making change without the mechanism ≤ </a:t>
            </a:r>
          </a:p>
          <a:p>
            <a:pPr marL="800100" lvl="2" indent="0">
              <a:buNone/>
            </a:pPr>
            <a:r>
              <a:rPr lang="en-US" dirty="0"/>
              <a:t>Cost of creating the mechanism + (</a:t>
            </a:r>
            <a:r>
              <a:rPr lang="en-US" i="1" dirty="0"/>
              <a:t>N </a:t>
            </a:r>
            <a:r>
              <a:rPr lang="en-US" dirty="0"/>
              <a:t>* cost of making the change using the mechanism) </a:t>
            </a:r>
          </a:p>
          <a:p>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16673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Modifiability?</a:t>
            </a:r>
          </a:p>
        </p:txBody>
      </p:sp>
      <p:sp>
        <p:nvSpPr>
          <p:cNvPr id="3" name="Content Placeholder 2"/>
          <p:cNvSpPr>
            <a:spLocks noGrp="1"/>
          </p:cNvSpPr>
          <p:nvPr>
            <p:ph idx="1"/>
          </p:nvPr>
        </p:nvSpPr>
        <p:spPr/>
        <p:txBody>
          <a:bodyPr>
            <a:normAutofit/>
          </a:bodyPr>
          <a:lstStyle/>
          <a:p>
            <a:r>
              <a:rPr lang="en-US" dirty="0"/>
              <a:t>Change is so prevalent in the life of software systems that special names have been given to specific flavors of modifiability. </a:t>
            </a:r>
          </a:p>
          <a:p>
            <a:r>
              <a:rPr lang="en-US" dirty="0"/>
              <a:t>Some of the common ones are: </a:t>
            </a:r>
          </a:p>
          <a:p>
            <a:pPr lvl="1"/>
            <a:r>
              <a:rPr lang="en-US" i="1" dirty="0"/>
              <a:t>Scalability</a:t>
            </a:r>
          </a:p>
          <a:p>
            <a:pPr lvl="1"/>
            <a:r>
              <a:rPr lang="en-US" i="1" dirty="0"/>
              <a:t>Variability </a:t>
            </a:r>
            <a:endParaRPr lang="en-US" dirty="0"/>
          </a:p>
          <a:p>
            <a:pPr lvl="1"/>
            <a:r>
              <a:rPr lang="en-US" i="1" dirty="0"/>
              <a:t>Portability </a:t>
            </a:r>
            <a:endParaRPr lang="en-US" dirty="0"/>
          </a:p>
          <a:p>
            <a:pPr lvl="1"/>
            <a:r>
              <a:rPr lang="en-US" i="1" dirty="0"/>
              <a:t>Location independence </a:t>
            </a:r>
            <a:endParaRPr lang="en-US" dirty="0"/>
          </a:p>
          <a:p>
            <a:pPr lvl="1"/>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672603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Modifiability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10" name="Picture 9">
            <a:extLst>
              <a:ext uri="{FF2B5EF4-FFF2-40B4-BE49-F238E27FC236}">
                <a16:creationId xmlns:a16="http://schemas.microsoft.com/office/drawing/2014/main" id="{92C4BEFE-B5BD-A94E-9F91-43547DDB092E}"/>
              </a:ext>
            </a:extLst>
          </p:cNvPr>
          <p:cNvPicPr>
            <a:picLocks noChangeAspect="1"/>
          </p:cNvPicPr>
          <p:nvPr/>
        </p:nvPicPr>
        <p:blipFill>
          <a:blip r:embed="rId2"/>
          <a:stretch>
            <a:fillRect/>
          </a:stretch>
        </p:blipFill>
        <p:spPr>
          <a:xfrm>
            <a:off x="251520" y="1263316"/>
            <a:ext cx="8640960" cy="4331368"/>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Modifiability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11" name="Picture 10">
            <a:extLst>
              <a:ext uri="{FF2B5EF4-FFF2-40B4-BE49-F238E27FC236}">
                <a16:creationId xmlns:a16="http://schemas.microsoft.com/office/drawing/2014/main" id="{DCC68EBD-417A-8C45-A8A5-5D3E6B9272A6}"/>
              </a:ext>
            </a:extLst>
          </p:cNvPr>
          <p:cNvPicPr>
            <a:picLocks noChangeAspect="1"/>
          </p:cNvPicPr>
          <p:nvPr/>
        </p:nvPicPr>
        <p:blipFill>
          <a:blip r:embed="rId2"/>
          <a:stretch>
            <a:fillRect/>
          </a:stretch>
        </p:blipFill>
        <p:spPr>
          <a:xfrm>
            <a:off x="251520" y="1493218"/>
            <a:ext cx="8640960" cy="4456062"/>
          </a:xfrm>
          <a:prstGeom prst="rect">
            <a:avLst/>
          </a:prstGeom>
        </p:spPr>
      </p:pic>
    </p:spTree>
    <p:extLst>
      <p:ext uri="{BB962C8B-B14F-4D97-AF65-F5344CB8AC3E}">
        <p14:creationId xmlns:p14="http://schemas.microsoft.com/office/powerpoint/2010/main" val="1025905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Modifiability Scenario</a:t>
            </a:r>
          </a:p>
        </p:txBody>
      </p:sp>
      <p:sp>
        <p:nvSpPr>
          <p:cNvPr id="3" name="Content Placeholder 2"/>
          <p:cNvSpPr>
            <a:spLocks noGrp="1"/>
          </p:cNvSpPr>
          <p:nvPr>
            <p:ph idx="1"/>
          </p:nvPr>
        </p:nvSpPr>
        <p:spPr/>
        <p:txBody>
          <a:bodyPr>
            <a:normAutofit/>
          </a:bodyPr>
          <a:lstStyle/>
          <a:p>
            <a:r>
              <a:rPr lang="en-US" i="1" dirty="0"/>
              <a:t>A developer wishes to change the user interface. This change will be made to the code at design time, it will take less than three hours to make and test the change, and no side effects will occur.</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Modifiability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12" name="Picture 11">
            <a:extLst>
              <a:ext uri="{FF2B5EF4-FFF2-40B4-BE49-F238E27FC236}">
                <a16:creationId xmlns:a16="http://schemas.microsoft.com/office/drawing/2014/main" id="{4985E4B7-97A8-4142-8082-27B36A9BA4CE}"/>
              </a:ext>
            </a:extLst>
          </p:cNvPr>
          <p:cNvPicPr>
            <a:picLocks noChangeAspect="1"/>
          </p:cNvPicPr>
          <p:nvPr/>
        </p:nvPicPr>
        <p:blipFill>
          <a:blip r:embed="rId2"/>
          <a:stretch>
            <a:fillRect/>
          </a:stretch>
        </p:blipFill>
        <p:spPr>
          <a:xfrm>
            <a:off x="251520" y="1869321"/>
            <a:ext cx="8712968" cy="3119358"/>
          </a:xfrm>
          <a:prstGeom prst="rect">
            <a:avLst/>
          </a:prstGeom>
        </p:spPr>
      </p:pic>
    </p:spTree>
    <p:extLst>
      <p:ext uri="{BB962C8B-B14F-4D97-AF65-F5344CB8AC3E}">
        <p14:creationId xmlns:p14="http://schemas.microsoft.com/office/powerpoint/2010/main" val="11294023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23788</TotalTime>
  <Words>2110</Words>
  <Application>Microsoft Macintosh PowerPoint</Application>
  <PresentationFormat>On-screen Show (4:3)</PresentationFormat>
  <Paragraphs>153</Paragraphs>
  <Slides>31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Chapter 8: Modifiability</vt:lpstr>
      <vt:lpstr>Chapter Outline</vt:lpstr>
      <vt:lpstr>What is Modifiability?</vt:lpstr>
      <vt:lpstr>What is Modifiability?</vt:lpstr>
      <vt:lpstr>What is Modifiability?</vt:lpstr>
      <vt:lpstr>Modifiability General Scenario</vt:lpstr>
      <vt:lpstr>Modifiability General Scenario</vt:lpstr>
      <vt:lpstr>Sample Concrete Modifiability Scenario</vt:lpstr>
      <vt:lpstr>Sample Concrete Modifiability Scenario</vt:lpstr>
      <vt:lpstr>Goal of Modifiability Tactics</vt:lpstr>
      <vt:lpstr>Goal of Modifiability Tactics</vt:lpstr>
      <vt:lpstr>Modifiability Tactics</vt:lpstr>
      <vt:lpstr>Increase Cohesion</vt:lpstr>
      <vt:lpstr>Reduce Coupling</vt:lpstr>
      <vt:lpstr>Defer Binding</vt:lpstr>
      <vt:lpstr>Tactics-Based Questionnaire for Modifiability </vt:lpstr>
      <vt:lpstr>Tactics-Based Questionnaire for Modifiability </vt:lpstr>
      <vt:lpstr>Tactics-Based Questionnaire for Modifiability </vt:lpstr>
      <vt:lpstr>Client-Server Pattern for Modifiability </vt:lpstr>
      <vt:lpstr>Client-Server Pattern Benefits</vt:lpstr>
      <vt:lpstr>Client-Server Pattern Tradeoffs</vt:lpstr>
      <vt:lpstr>Plug-in (Microkernel) Pattern  for Modifiability </vt:lpstr>
      <vt:lpstr>Plug-in (Microkernel) Pattern Benefits</vt:lpstr>
      <vt:lpstr>Plug-in (Microkernel) Pattern Tradeoffs</vt:lpstr>
      <vt:lpstr>Layers Pattern for Modifiability </vt:lpstr>
      <vt:lpstr>Layers Pattern Benefits</vt:lpstr>
      <vt:lpstr>Layers Pattern Tradeoffs</vt:lpstr>
      <vt:lpstr>Publish-Subscribe   Pattern for Modifiability </vt:lpstr>
      <vt:lpstr>Publish-Subscribe Pattern Benefits</vt:lpstr>
      <vt:lpstr>Publish-Subscribe Pattern Tradeoffs</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58</cp:revision>
  <dcterms:created xsi:type="dcterms:W3CDTF">2012-04-18T22:57:58Z</dcterms:created>
  <dcterms:modified xsi:type="dcterms:W3CDTF">2022-01-14T20:04:50Z</dcterms:modified>
  <cp:category/>
</cp:coreProperties>
</file>

<file path=docProps/thumbnail.jpeg>
</file>